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67" r:id="rId3"/>
    <p:sldId id="268" r:id="rId4"/>
    <p:sldId id="269" r:id="rId5"/>
    <p:sldId id="270" r:id="rId6"/>
    <p:sldId id="271" r:id="rId7"/>
    <p:sldId id="276" r:id="rId8"/>
    <p:sldId id="277" r:id="rId9"/>
    <p:sldId id="278" r:id="rId10"/>
    <p:sldId id="279" r:id="rId11"/>
    <p:sldId id="259" r:id="rId12"/>
    <p:sldId id="260" r:id="rId13"/>
    <p:sldId id="272" r:id="rId14"/>
    <p:sldId id="261" r:id="rId15"/>
    <p:sldId id="273" r:id="rId16"/>
    <p:sldId id="274" r:id="rId17"/>
    <p:sldId id="275" r:id="rId18"/>
    <p:sldId id="266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42045-097D-40A0-A6C2-856B3643CA81}" type="datetimeFigureOut">
              <a:rPr lang="zh-CN" altLang="en-US" smtClean="0"/>
              <a:t>2021-12-19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F51DF-D5C1-4CC0-9015-D8DF2C597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593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http://peellden.pixnet.net/blog/post/40406899-2013-%E7%AC%AC%E5%9B%9B%E5%AD%A3%EF%BC%8C%E5%86%AC%E8%9D%B6%E5%AF%82%E5%AF%A5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Kallima inachus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Vein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dried leaf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86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/>
              <a:t>Binary </a:t>
            </a:r>
          </a:p>
          <a:p>
            <a:pPr algn="ctr"/>
            <a:r>
              <a:rPr lang="en-US" altLang="zh-TW" sz="1200" dirty="0"/>
              <a:t>Classifier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3680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 39"/>
          <p:cNvSpPr/>
          <p:nvPr userDrawn="1"/>
        </p:nvSpPr>
        <p:spPr>
          <a:xfrm>
            <a:off x="1" y="-3176"/>
            <a:ext cx="914399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4875" y="-3175"/>
            <a:ext cx="742579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 userDrawn="1"/>
        </p:nvSpPr>
        <p:spPr>
          <a:xfrm>
            <a:off x="0" y="-3175"/>
            <a:ext cx="7244070" cy="6861175"/>
          </a:xfrm>
          <a:custGeom>
            <a:avLst/>
            <a:gdLst>
              <a:gd name="connsiteX0" fmla="*/ 540341 w 7244070"/>
              <a:gd name="connsiteY0" fmla="*/ 0 h 6861175"/>
              <a:gd name="connsiteX1" fmla="*/ 7244070 w 7244070"/>
              <a:gd name="connsiteY1" fmla="*/ 0 h 6861175"/>
              <a:gd name="connsiteX2" fmla="*/ 6522000 w 7244070"/>
              <a:gd name="connsiteY2" fmla="*/ 6861175 h 6861175"/>
              <a:gd name="connsiteX3" fmla="*/ 0 w 7244070"/>
              <a:gd name="connsiteY3" fmla="*/ 6861175 h 6861175"/>
              <a:gd name="connsiteX4" fmla="*/ 0 w 7244070"/>
              <a:gd name="connsiteY4" fmla="*/ 5134369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4070" h="6861175">
                <a:moveTo>
                  <a:pt x="540341" y="0"/>
                </a:moveTo>
                <a:lnTo>
                  <a:pt x="7244070" y="0"/>
                </a:lnTo>
                <a:lnTo>
                  <a:pt x="6522000" y="6861175"/>
                </a:lnTo>
                <a:lnTo>
                  <a:pt x="0" y="6861175"/>
                </a:lnTo>
                <a:lnTo>
                  <a:pt x="0" y="51343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ctrTitle" hasCustomPrompt="1"/>
          </p:nvPr>
        </p:nvSpPr>
        <p:spPr>
          <a:xfrm>
            <a:off x="1256059" y="1531610"/>
            <a:ext cx="5295252" cy="876724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单行标题</a:t>
            </a:r>
            <a:r>
              <a:rPr lang="en-US" altLang="zh-CN" dirty="0" smtClean="0"/>
              <a:t>-</a:t>
            </a:r>
            <a:r>
              <a:rPr lang="zh-CN" altLang="en-US" dirty="0" smtClean="0"/>
              <a:t>单击编辑</a:t>
            </a:r>
            <a:endParaRPr lang="zh-CN" altLang="en-US" dirty="0"/>
          </a:p>
        </p:txBody>
      </p:sp>
      <p:sp>
        <p:nvSpPr>
          <p:cNvPr id="1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56059" y="2486435"/>
            <a:ext cx="5295252" cy="5265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单击编辑副标题</a:t>
            </a:r>
            <a:endParaRPr lang="zh-CN" altLang="en-US" dirty="0"/>
          </a:p>
        </p:txBody>
      </p:sp>
      <p:sp>
        <p:nvSpPr>
          <p:cNvPr id="12" name="任意多边形 11"/>
          <p:cNvSpPr/>
          <p:nvPr userDrawn="1"/>
        </p:nvSpPr>
        <p:spPr>
          <a:xfrm>
            <a:off x="0" y="1674346"/>
            <a:ext cx="1133862" cy="133859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     </a:t>
            </a:r>
            <a:endParaRPr lang="zh-CN" altLang="en-US" dirty="0"/>
          </a:p>
        </p:txBody>
      </p:sp>
      <p:sp>
        <p:nvSpPr>
          <p:cNvPr id="13" name="任意多边形 12"/>
          <p:cNvSpPr/>
          <p:nvPr userDrawn="1"/>
        </p:nvSpPr>
        <p:spPr>
          <a:xfrm>
            <a:off x="0" y="1531610"/>
            <a:ext cx="997527" cy="133859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     </a:t>
            </a:r>
            <a:endParaRPr lang="zh-CN" altLang="en-US" dirty="0"/>
          </a:p>
        </p:txBody>
      </p:sp>
      <p:sp>
        <p:nvSpPr>
          <p:cNvPr id="47" name="任意多边形 46"/>
          <p:cNvSpPr/>
          <p:nvPr userDrawn="1"/>
        </p:nvSpPr>
        <p:spPr>
          <a:xfrm>
            <a:off x="5470130" y="5639504"/>
            <a:ext cx="3673870" cy="867644"/>
          </a:xfrm>
          <a:custGeom>
            <a:avLst/>
            <a:gdLst>
              <a:gd name="connsiteX0" fmla="*/ 93012 w 3673870"/>
              <a:gd name="connsiteY0" fmla="*/ 0 h 1015861"/>
              <a:gd name="connsiteX1" fmla="*/ 3673870 w 3673870"/>
              <a:gd name="connsiteY1" fmla="*/ 0 h 1015861"/>
              <a:gd name="connsiteX2" fmla="*/ 3673870 w 3673870"/>
              <a:gd name="connsiteY2" fmla="*/ 1015861 h 1015861"/>
              <a:gd name="connsiteX3" fmla="*/ 0 w 3673870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3870" h="1015861">
                <a:moveTo>
                  <a:pt x="93012" y="0"/>
                </a:moveTo>
                <a:lnTo>
                  <a:pt x="3673870" y="0"/>
                </a:lnTo>
                <a:lnTo>
                  <a:pt x="3673870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 smtClean="0"/>
              <a:t>          </a:t>
            </a:r>
            <a:endParaRPr lang="zh-CN" altLang="en-US" dirty="0"/>
          </a:p>
        </p:txBody>
      </p:sp>
      <p:sp>
        <p:nvSpPr>
          <p:cNvPr id="45" name="任意多边形 44"/>
          <p:cNvSpPr/>
          <p:nvPr userDrawn="1"/>
        </p:nvSpPr>
        <p:spPr>
          <a:xfrm>
            <a:off x="5648778" y="5542121"/>
            <a:ext cx="3495222" cy="867644"/>
          </a:xfrm>
          <a:custGeom>
            <a:avLst/>
            <a:gdLst>
              <a:gd name="connsiteX0" fmla="*/ 93012 w 3495222"/>
              <a:gd name="connsiteY0" fmla="*/ 0 h 1015861"/>
              <a:gd name="connsiteX1" fmla="*/ 3495222 w 3495222"/>
              <a:gd name="connsiteY1" fmla="*/ 0 h 1015861"/>
              <a:gd name="connsiteX2" fmla="*/ 3495222 w 3495222"/>
              <a:gd name="connsiteY2" fmla="*/ 1015861 h 1015861"/>
              <a:gd name="connsiteX3" fmla="*/ 0 w 3495222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5222" h="1015861">
                <a:moveTo>
                  <a:pt x="93012" y="0"/>
                </a:moveTo>
                <a:lnTo>
                  <a:pt x="3495222" y="0"/>
                </a:lnTo>
                <a:lnTo>
                  <a:pt x="3495222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 smtClean="0"/>
              <a:t>          </a:t>
            </a:r>
            <a:endParaRPr lang="zh-CN" altLang="en-US" dirty="0"/>
          </a:p>
        </p:txBody>
      </p:sp>
      <p:grpSp>
        <p:nvGrpSpPr>
          <p:cNvPr id="48" name="组合 47"/>
          <p:cNvGrpSpPr>
            <a:grpSpLocks noChangeAspect="1"/>
          </p:cNvGrpSpPr>
          <p:nvPr userDrawn="1"/>
        </p:nvGrpSpPr>
        <p:grpSpPr>
          <a:xfrm>
            <a:off x="6027456" y="5740833"/>
            <a:ext cx="2738847" cy="462364"/>
            <a:chOff x="8729725" y="4570716"/>
            <a:chExt cx="2830513" cy="477838"/>
          </a:xfrm>
          <a:solidFill>
            <a:schemeClr val="bg2">
              <a:alpha val="50000"/>
            </a:schemeClr>
          </a:solidFill>
        </p:grpSpPr>
        <p:sp>
          <p:nvSpPr>
            <p:cNvPr id="49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8225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 59"/>
          <p:cNvSpPr/>
          <p:nvPr userDrawn="1"/>
        </p:nvSpPr>
        <p:spPr>
          <a:xfrm>
            <a:off x="1" y="-3176"/>
            <a:ext cx="914399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-3175"/>
            <a:ext cx="6430934" cy="6861175"/>
          </a:xfrm>
          <a:custGeom>
            <a:avLst/>
            <a:gdLst>
              <a:gd name="connsiteX0" fmla="*/ 63979 w 8574578"/>
              <a:gd name="connsiteY0" fmla="*/ 0 h 6861175"/>
              <a:gd name="connsiteX1" fmla="*/ 8574578 w 8574578"/>
              <a:gd name="connsiteY1" fmla="*/ 0 h 6861175"/>
              <a:gd name="connsiteX2" fmla="*/ 7852508 w 8574578"/>
              <a:gd name="connsiteY2" fmla="*/ 6861175 h 6861175"/>
              <a:gd name="connsiteX3" fmla="*/ 0 w 8574578"/>
              <a:gd name="connsiteY3" fmla="*/ 6861175 h 6861175"/>
              <a:gd name="connsiteX4" fmla="*/ 0 w 8574578"/>
              <a:gd name="connsiteY4" fmla="*/ 60793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4578" h="6861175">
                <a:moveTo>
                  <a:pt x="63979" y="0"/>
                </a:moveTo>
                <a:lnTo>
                  <a:pt x="8574578" y="0"/>
                </a:lnTo>
                <a:lnTo>
                  <a:pt x="7852508" y="6861175"/>
                </a:lnTo>
                <a:lnTo>
                  <a:pt x="0" y="6861175"/>
                </a:lnTo>
                <a:lnTo>
                  <a:pt x="0" y="60793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-3175"/>
            <a:ext cx="6272992" cy="6861175"/>
          </a:xfrm>
          <a:custGeom>
            <a:avLst/>
            <a:gdLst>
              <a:gd name="connsiteX0" fmla="*/ 0 w 8363989"/>
              <a:gd name="connsiteY0" fmla="*/ 0 h 6861175"/>
              <a:gd name="connsiteX1" fmla="*/ 8363989 w 8363989"/>
              <a:gd name="connsiteY1" fmla="*/ 0 h 6861175"/>
              <a:gd name="connsiteX2" fmla="*/ 7641919 w 8363989"/>
              <a:gd name="connsiteY2" fmla="*/ 6861175 h 6861175"/>
              <a:gd name="connsiteX3" fmla="*/ 0 w 836398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3989" h="6861175">
                <a:moveTo>
                  <a:pt x="0" y="0"/>
                </a:moveTo>
                <a:lnTo>
                  <a:pt x="8363989" y="0"/>
                </a:lnTo>
                <a:lnTo>
                  <a:pt x="7641919" y="6861175"/>
                </a:lnTo>
                <a:lnTo>
                  <a:pt x="0" y="68611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85801" y="2032000"/>
            <a:ext cx="5016500" cy="1360489"/>
          </a:xfrm>
        </p:spPr>
        <p:txBody>
          <a:bodyPr anchor="b">
            <a:normAutofit/>
          </a:bodyPr>
          <a:lstStyle>
            <a:lvl1pPr>
              <a:defRPr sz="6600" b="1"/>
            </a:lvl1pPr>
          </a:lstStyle>
          <a:p>
            <a:r>
              <a:rPr lang="zh-CN" altLang="en-US" dirty="0" smtClean="0"/>
              <a:t>结束语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85801" y="3427411"/>
            <a:ext cx="5016500" cy="142239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单击以编辑副标题</a:t>
            </a:r>
            <a:endParaRPr lang="zh-CN" altLang="en-US" dirty="0"/>
          </a:p>
        </p:txBody>
      </p:sp>
      <p:grpSp>
        <p:nvGrpSpPr>
          <p:cNvPr id="33" name="组合 32"/>
          <p:cNvGrpSpPr>
            <a:grpSpLocks noChangeAspect="1"/>
          </p:cNvGrpSpPr>
          <p:nvPr userDrawn="1"/>
        </p:nvGrpSpPr>
        <p:grpSpPr>
          <a:xfrm>
            <a:off x="6772453" y="6234193"/>
            <a:ext cx="2014188" cy="340029"/>
            <a:chOff x="8729725" y="4570716"/>
            <a:chExt cx="2830513" cy="477838"/>
          </a:xfrm>
          <a:solidFill>
            <a:schemeClr val="bg2">
              <a:alpha val="50000"/>
            </a:schemeClr>
          </a:solidFill>
        </p:grpSpPr>
        <p:sp>
          <p:nvSpPr>
            <p:cNvPr id="34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470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 39"/>
          <p:cNvSpPr/>
          <p:nvPr userDrawn="1"/>
        </p:nvSpPr>
        <p:spPr>
          <a:xfrm>
            <a:off x="1" y="-3176"/>
            <a:ext cx="914399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4875" y="-3175"/>
            <a:ext cx="742579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 userDrawn="1"/>
        </p:nvSpPr>
        <p:spPr>
          <a:xfrm>
            <a:off x="0" y="-3175"/>
            <a:ext cx="7244070" cy="6861175"/>
          </a:xfrm>
          <a:custGeom>
            <a:avLst/>
            <a:gdLst>
              <a:gd name="connsiteX0" fmla="*/ 540341 w 7244070"/>
              <a:gd name="connsiteY0" fmla="*/ 0 h 6861175"/>
              <a:gd name="connsiteX1" fmla="*/ 7244070 w 7244070"/>
              <a:gd name="connsiteY1" fmla="*/ 0 h 6861175"/>
              <a:gd name="connsiteX2" fmla="*/ 6522000 w 7244070"/>
              <a:gd name="connsiteY2" fmla="*/ 6861175 h 6861175"/>
              <a:gd name="connsiteX3" fmla="*/ 0 w 7244070"/>
              <a:gd name="connsiteY3" fmla="*/ 6861175 h 6861175"/>
              <a:gd name="connsiteX4" fmla="*/ 0 w 7244070"/>
              <a:gd name="connsiteY4" fmla="*/ 5134369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4070" h="6861175">
                <a:moveTo>
                  <a:pt x="540341" y="0"/>
                </a:moveTo>
                <a:lnTo>
                  <a:pt x="7244070" y="0"/>
                </a:lnTo>
                <a:lnTo>
                  <a:pt x="6522000" y="6861175"/>
                </a:lnTo>
                <a:lnTo>
                  <a:pt x="0" y="6861175"/>
                </a:lnTo>
                <a:lnTo>
                  <a:pt x="0" y="51343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ctrTitle" hasCustomPrompt="1"/>
          </p:nvPr>
        </p:nvSpPr>
        <p:spPr>
          <a:xfrm>
            <a:off x="1269829" y="1531610"/>
            <a:ext cx="5295252" cy="1568918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多行标题 </a:t>
            </a:r>
            <a:r>
              <a:rPr lang="en-US" altLang="zh-CN" dirty="0" smtClean="0"/>
              <a:t>- </a:t>
            </a:r>
            <a:r>
              <a:rPr lang="zh-CN" altLang="en-US" dirty="0" smtClean="0"/>
              <a:t>单击此处编辑母版标题</a:t>
            </a:r>
            <a:endParaRPr lang="zh-CN" altLang="en-US" dirty="0"/>
          </a:p>
        </p:txBody>
      </p:sp>
      <p:sp>
        <p:nvSpPr>
          <p:cNvPr id="1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56059" y="3100528"/>
            <a:ext cx="5295252" cy="5265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单击编辑副标题</a:t>
            </a:r>
            <a:endParaRPr lang="zh-CN" altLang="en-US" dirty="0"/>
          </a:p>
        </p:txBody>
      </p:sp>
      <p:sp>
        <p:nvSpPr>
          <p:cNvPr id="12" name="任意多边形 11"/>
          <p:cNvSpPr/>
          <p:nvPr userDrawn="1"/>
        </p:nvSpPr>
        <p:spPr>
          <a:xfrm>
            <a:off x="0" y="1674346"/>
            <a:ext cx="1133862" cy="133859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     </a:t>
            </a:r>
            <a:endParaRPr lang="zh-CN" altLang="en-US" dirty="0"/>
          </a:p>
        </p:txBody>
      </p:sp>
      <p:sp>
        <p:nvSpPr>
          <p:cNvPr id="13" name="任意多边形 12"/>
          <p:cNvSpPr/>
          <p:nvPr userDrawn="1"/>
        </p:nvSpPr>
        <p:spPr>
          <a:xfrm>
            <a:off x="0" y="1531610"/>
            <a:ext cx="997527" cy="133859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     </a:t>
            </a:r>
            <a:endParaRPr lang="zh-CN" altLang="en-US" dirty="0"/>
          </a:p>
        </p:txBody>
      </p:sp>
      <p:sp>
        <p:nvSpPr>
          <p:cNvPr id="47" name="任意多边形 46"/>
          <p:cNvSpPr/>
          <p:nvPr userDrawn="1"/>
        </p:nvSpPr>
        <p:spPr>
          <a:xfrm>
            <a:off x="5470130" y="5639504"/>
            <a:ext cx="3673870" cy="867644"/>
          </a:xfrm>
          <a:custGeom>
            <a:avLst/>
            <a:gdLst>
              <a:gd name="connsiteX0" fmla="*/ 93012 w 3673870"/>
              <a:gd name="connsiteY0" fmla="*/ 0 h 1015861"/>
              <a:gd name="connsiteX1" fmla="*/ 3673870 w 3673870"/>
              <a:gd name="connsiteY1" fmla="*/ 0 h 1015861"/>
              <a:gd name="connsiteX2" fmla="*/ 3673870 w 3673870"/>
              <a:gd name="connsiteY2" fmla="*/ 1015861 h 1015861"/>
              <a:gd name="connsiteX3" fmla="*/ 0 w 3673870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3870" h="1015861">
                <a:moveTo>
                  <a:pt x="93012" y="0"/>
                </a:moveTo>
                <a:lnTo>
                  <a:pt x="3673870" y="0"/>
                </a:lnTo>
                <a:lnTo>
                  <a:pt x="3673870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 smtClean="0"/>
              <a:t>          </a:t>
            </a:r>
            <a:endParaRPr lang="zh-CN" altLang="en-US" dirty="0"/>
          </a:p>
        </p:txBody>
      </p:sp>
      <p:sp>
        <p:nvSpPr>
          <p:cNvPr id="45" name="任意多边形 44"/>
          <p:cNvSpPr/>
          <p:nvPr userDrawn="1"/>
        </p:nvSpPr>
        <p:spPr>
          <a:xfrm>
            <a:off x="5648778" y="5542121"/>
            <a:ext cx="3495222" cy="867644"/>
          </a:xfrm>
          <a:custGeom>
            <a:avLst/>
            <a:gdLst>
              <a:gd name="connsiteX0" fmla="*/ 93012 w 3495222"/>
              <a:gd name="connsiteY0" fmla="*/ 0 h 1015861"/>
              <a:gd name="connsiteX1" fmla="*/ 3495222 w 3495222"/>
              <a:gd name="connsiteY1" fmla="*/ 0 h 1015861"/>
              <a:gd name="connsiteX2" fmla="*/ 3495222 w 3495222"/>
              <a:gd name="connsiteY2" fmla="*/ 1015861 h 1015861"/>
              <a:gd name="connsiteX3" fmla="*/ 0 w 3495222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5222" h="1015861">
                <a:moveTo>
                  <a:pt x="93012" y="0"/>
                </a:moveTo>
                <a:lnTo>
                  <a:pt x="3495222" y="0"/>
                </a:lnTo>
                <a:lnTo>
                  <a:pt x="3495222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 smtClean="0"/>
              <a:t>          </a:t>
            </a:r>
            <a:endParaRPr lang="zh-CN" altLang="en-US" dirty="0"/>
          </a:p>
        </p:txBody>
      </p:sp>
      <p:grpSp>
        <p:nvGrpSpPr>
          <p:cNvPr id="39" name="组合 38"/>
          <p:cNvGrpSpPr>
            <a:grpSpLocks noChangeAspect="1"/>
          </p:cNvGrpSpPr>
          <p:nvPr userDrawn="1"/>
        </p:nvGrpSpPr>
        <p:grpSpPr>
          <a:xfrm>
            <a:off x="6027456" y="5740833"/>
            <a:ext cx="2738847" cy="462364"/>
            <a:chOff x="8729725" y="4570716"/>
            <a:chExt cx="2830513" cy="477838"/>
          </a:xfrm>
          <a:solidFill>
            <a:schemeClr val="bg2">
              <a:alpha val="50000"/>
            </a:schemeClr>
          </a:solidFill>
        </p:grpSpPr>
        <p:sp>
          <p:nvSpPr>
            <p:cNvPr id="41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2159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 userDrawn="1"/>
        </p:nvSpPr>
        <p:spPr>
          <a:xfrm>
            <a:off x="1" y="-3176"/>
            <a:ext cx="911645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 l="-66342" r="663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2228070" y="-7017"/>
            <a:ext cx="6818140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4" name="任意多边形 73"/>
          <p:cNvSpPr/>
          <p:nvPr userDrawn="1"/>
        </p:nvSpPr>
        <p:spPr>
          <a:xfrm>
            <a:off x="2351081" y="-7017"/>
            <a:ext cx="6818140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7" name="任意多边形 76"/>
          <p:cNvSpPr/>
          <p:nvPr userDrawn="1"/>
        </p:nvSpPr>
        <p:spPr>
          <a:xfrm>
            <a:off x="8403167" y="6163733"/>
            <a:ext cx="766052" cy="529167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/>
              <a:t>          </a:t>
            </a:r>
            <a:endParaRPr lang="zh-CN" altLang="en-US" sz="1350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8501632" y="6115049"/>
            <a:ext cx="667589" cy="529167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/>
              <a:t>          </a:t>
            </a:r>
            <a:endParaRPr lang="zh-CN" altLang="en-US" sz="1350" dirty="0"/>
          </a:p>
        </p:txBody>
      </p:sp>
      <p:sp>
        <p:nvSpPr>
          <p:cNvPr id="18" name="任意多边形 17"/>
          <p:cNvSpPr/>
          <p:nvPr userDrawn="1"/>
        </p:nvSpPr>
        <p:spPr>
          <a:xfrm>
            <a:off x="0" y="1479304"/>
            <a:ext cx="2351081" cy="1040377"/>
          </a:xfrm>
          <a:custGeom>
            <a:avLst/>
            <a:gdLst>
              <a:gd name="connsiteX0" fmla="*/ 0 w 2185431"/>
              <a:gd name="connsiteY0" fmla="*/ 0 h 1040377"/>
              <a:gd name="connsiteX1" fmla="*/ 2185431 w 2185431"/>
              <a:gd name="connsiteY1" fmla="*/ 0 h 1040377"/>
              <a:gd name="connsiteX2" fmla="*/ 2018089 w 2185431"/>
              <a:gd name="connsiteY2" fmla="*/ 1040377 h 1040377"/>
              <a:gd name="connsiteX3" fmla="*/ 0 w 2185431"/>
              <a:gd name="connsiteY3" fmla="*/ 1040377 h 104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431" h="1040377">
                <a:moveTo>
                  <a:pt x="0" y="0"/>
                </a:moveTo>
                <a:lnTo>
                  <a:pt x="2185431" y="0"/>
                </a:lnTo>
                <a:lnTo>
                  <a:pt x="2018089" y="1040377"/>
                </a:lnTo>
                <a:lnTo>
                  <a:pt x="0" y="10403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350" dirty="0" smtClean="0"/>
              <a:t>        </a:t>
            </a:r>
            <a:endParaRPr lang="zh-CN" altLang="en-US" sz="1350" dirty="0"/>
          </a:p>
        </p:txBody>
      </p:sp>
      <p:sp>
        <p:nvSpPr>
          <p:cNvPr id="16" name="任意多边形 15"/>
          <p:cNvSpPr/>
          <p:nvPr userDrawn="1"/>
        </p:nvSpPr>
        <p:spPr>
          <a:xfrm>
            <a:off x="2" y="1376197"/>
            <a:ext cx="2157971" cy="1050059"/>
          </a:xfrm>
          <a:custGeom>
            <a:avLst/>
            <a:gdLst>
              <a:gd name="connsiteX0" fmla="*/ 0 w 2005927"/>
              <a:gd name="connsiteY0" fmla="*/ 0 h 1050059"/>
              <a:gd name="connsiteX1" fmla="*/ 2005927 w 2005927"/>
              <a:gd name="connsiteY1" fmla="*/ 0 h 1050059"/>
              <a:gd name="connsiteX2" fmla="*/ 1828373 w 2005927"/>
              <a:gd name="connsiteY2" fmla="*/ 1050059 h 1050059"/>
              <a:gd name="connsiteX3" fmla="*/ 0 w 2005927"/>
              <a:gd name="connsiteY3" fmla="*/ 1050059 h 105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927" h="1050059">
                <a:moveTo>
                  <a:pt x="0" y="0"/>
                </a:moveTo>
                <a:lnTo>
                  <a:pt x="2005927" y="0"/>
                </a:lnTo>
                <a:lnTo>
                  <a:pt x="1828373" y="1050059"/>
                </a:lnTo>
                <a:lnTo>
                  <a:pt x="0" y="105005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350" dirty="0" smtClean="0"/>
              <a:t>        </a:t>
            </a:r>
            <a:endParaRPr lang="zh-CN" altLang="en-US" sz="1350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-1" y="1376197"/>
            <a:ext cx="1964268" cy="1050059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accent3"/>
                </a:solidFill>
              </a:defRPr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3558876" y="1487414"/>
            <a:ext cx="4954190" cy="4343400"/>
          </a:xfrm>
        </p:spPr>
        <p:txBody>
          <a:bodyPr>
            <a:normAutofit/>
          </a:bodyPr>
          <a:lstStyle>
            <a:lvl1pPr marL="428625" indent="-428625">
              <a:lnSpc>
                <a:spcPct val="120000"/>
              </a:lnSpc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sz="3000"/>
            </a:lvl1pPr>
            <a:lvl2pPr>
              <a:defRPr sz="2400"/>
            </a:lvl2pPr>
          </a:lstStyle>
          <a:p>
            <a:pPr lvl="0"/>
            <a:r>
              <a:rPr lang="zh-CN" altLang="en-US" dirty="0" smtClean="0"/>
              <a:t>编辑母版文本样式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3809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 userDrawn="1"/>
        </p:nvSpPr>
        <p:spPr>
          <a:xfrm>
            <a:off x="1" y="-3176"/>
            <a:ext cx="911645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 l="-70290" r="702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1643922" y="-7017"/>
            <a:ext cx="7402288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4" name="任意多边形 73"/>
          <p:cNvSpPr/>
          <p:nvPr userDrawn="1"/>
        </p:nvSpPr>
        <p:spPr>
          <a:xfrm>
            <a:off x="1766933" y="-7017"/>
            <a:ext cx="7402288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4"/>
            <a:ext cx="1293151" cy="125373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/>
              <a:t>        </a:t>
            </a:r>
            <a:endParaRPr lang="zh-CN" altLang="en-US" sz="1350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1142261" cy="1265404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/>
              <a:t>        </a:t>
            </a:r>
            <a:endParaRPr lang="zh-CN" altLang="en-US" sz="1350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2570125" y="1206856"/>
            <a:ext cx="6211430" cy="1152806"/>
          </a:xfrm>
        </p:spPr>
        <p:txBody>
          <a:bodyPr anchor="b"/>
          <a:lstStyle>
            <a:lvl1pPr>
              <a:defRPr sz="4500" b="1"/>
            </a:lvl1pPr>
          </a:lstStyle>
          <a:p>
            <a:r>
              <a:rPr lang="zh-CN" altLang="en-US" dirty="0" smtClean="0"/>
              <a:t>小节标题</a:t>
            </a:r>
            <a:endParaRPr lang="zh-CN" altLang="en-US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70125" y="2386651"/>
            <a:ext cx="6211430" cy="51377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小节副标题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79303"/>
            <a:ext cx="1004552" cy="1049700"/>
          </a:xfr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 smtClean="0"/>
              <a:t>01</a:t>
            </a:r>
            <a:endParaRPr lang="zh-CN" altLang="en-US" dirty="0"/>
          </a:p>
        </p:txBody>
      </p:sp>
      <p:sp>
        <p:nvSpPr>
          <p:cNvPr id="13" name="任意多边形 12"/>
          <p:cNvSpPr/>
          <p:nvPr userDrawn="1"/>
        </p:nvSpPr>
        <p:spPr>
          <a:xfrm>
            <a:off x="8403167" y="6163733"/>
            <a:ext cx="766052" cy="529167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/>
              <a:t>          </a:t>
            </a:r>
            <a:endParaRPr lang="zh-CN" altLang="en-US" sz="1350" dirty="0"/>
          </a:p>
        </p:txBody>
      </p:sp>
      <p:sp>
        <p:nvSpPr>
          <p:cNvPr id="14" name="任意多边形 13"/>
          <p:cNvSpPr/>
          <p:nvPr userDrawn="1"/>
        </p:nvSpPr>
        <p:spPr>
          <a:xfrm>
            <a:off x="8501632" y="6115049"/>
            <a:ext cx="667589" cy="529167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/>
              <a:t>          </a:t>
            </a:r>
            <a:endParaRPr lang="zh-CN" altLang="en-US" sz="1350" dirty="0"/>
          </a:p>
        </p:txBody>
      </p:sp>
      <p:sp>
        <p:nvSpPr>
          <p:cNvPr id="15" name="灯片编号占位符 1"/>
          <p:cNvSpPr>
            <a:spLocks noGrp="1"/>
          </p:cNvSpPr>
          <p:nvPr>
            <p:ph type="sldNum" sz="quarter" idx="14"/>
          </p:nvPr>
        </p:nvSpPr>
        <p:spPr>
          <a:xfrm>
            <a:off x="8623298" y="6142411"/>
            <a:ext cx="460164" cy="461588"/>
          </a:xfrm>
        </p:spPr>
        <p:txBody>
          <a:bodyPr/>
          <a:lstStyle/>
          <a:p>
            <a:fld id="{27C45CD9-0508-4D1E-923D-4DFDAA610D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1984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791991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4459"/>
            <a:ext cx="8058150" cy="665816"/>
          </a:xfrm>
        </p:spPr>
        <p:txBody>
          <a:bodyPr>
            <a:noAutofit/>
          </a:bodyPr>
          <a:lstStyle>
            <a:lvl1pPr>
              <a:defRPr sz="27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27668"/>
            <a:ext cx="8055866" cy="4698999"/>
          </a:xfrm>
        </p:spPr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4"/>
            <a:ext cx="7791672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0" name="任意多边形 49"/>
          <p:cNvSpPr/>
          <p:nvPr userDrawn="1"/>
        </p:nvSpPr>
        <p:spPr>
          <a:xfrm>
            <a:off x="8403167" y="6163733"/>
            <a:ext cx="766052" cy="529167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/>
              <a:t>          </a:t>
            </a:r>
            <a:endParaRPr lang="zh-CN" altLang="en-US" sz="1350" dirty="0"/>
          </a:p>
        </p:txBody>
      </p:sp>
      <p:sp>
        <p:nvSpPr>
          <p:cNvPr id="51" name="任意多边形 50"/>
          <p:cNvSpPr/>
          <p:nvPr userDrawn="1"/>
        </p:nvSpPr>
        <p:spPr>
          <a:xfrm>
            <a:off x="8501632" y="6115049"/>
            <a:ext cx="667589" cy="529167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/>
              <a:t>          </a:t>
            </a:r>
            <a:endParaRPr lang="zh-CN" altLang="en-US" sz="1350" dirty="0"/>
          </a:p>
        </p:txBody>
      </p:sp>
      <p:sp>
        <p:nvSpPr>
          <p:cNvPr id="52" name="灯片编号占位符 1"/>
          <p:cNvSpPr>
            <a:spLocks noGrp="1"/>
          </p:cNvSpPr>
          <p:nvPr>
            <p:ph type="sldNum" sz="quarter" idx="14"/>
          </p:nvPr>
        </p:nvSpPr>
        <p:spPr>
          <a:xfrm>
            <a:off x="8623298" y="6142411"/>
            <a:ext cx="460164" cy="461588"/>
          </a:xfrm>
        </p:spPr>
        <p:txBody>
          <a:bodyPr/>
          <a:lstStyle/>
          <a:p>
            <a:fld id="{27C45CD9-0508-4D1E-923D-4DFDAA610D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53" name="组合 52"/>
          <p:cNvGrpSpPr>
            <a:grpSpLocks noChangeAspect="1"/>
          </p:cNvGrpSpPr>
          <p:nvPr userDrawn="1"/>
        </p:nvGrpSpPr>
        <p:grpSpPr>
          <a:xfrm>
            <a:off x="137516" y="6473825"/>
            <a:ext cx="1683197" cy="284152"/>
            <a:chOff x="8729725" y="4570716"/>
            <a:chExt cx="2830513" cy="477838"/>
          </a:xfrm>
          <a:solidFill>
            <a:schemeClr val="accent4"/>
          </a:solidFill>
        </p:grpSpPr>
        <p:sp>
          <p:nvSpPr>
            <p:cNvPr id="54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6" name="任意多边形 75"/>
          <p:cNvSpPr/>
          <p:nvPr userDrawn="1"/>
        </p:nvSpPr>
        <p:spPr>
          <a:xfrm>
            <a:off x="0" y="316846"/>
            <a:ext cx="366713" cy="613429"/>
          </a:xfrm>
          <a:custGeom>
            <a:avLst/>
            <a:gdLst>
              <a:gd name="connsiteX0" fmla="*/ 0 w 366713"/>
              <a:gd name="connsiteY0" fmla="*/ 0 h 613429"/>
              <a:gd name="connsiteX1" fmla="*/ 366713 w 366713"/>
              <a:gd name="connsiteY1" fmla="*/ 0 h 613429"/>
              <a:gd name="connsiteX2" fmla="*/ 315070 w 366713"/>
              <a:gd name="connsiteY2" fmla="*/ 613429 h 613429"/>
              <a:gd name="connsiteX3" fmla="*/ 0 w 36671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3" h="613429">
                <a:moveTo>
                  <a:pt x="0" y="0"/>
                </a:moveTo>
                <a:lnTo>
                  <a:pt x="366713" y="0"/>
                </a:lnTo>
                <a:lnTo>
                  <a:pt x="31507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0" y="264459"/>
            <a:ext cx="271463" cy="613429"/>
          </a:xfrm>
          <a:custGeom>
            <a:avLst/>
            <a:gdLst>
              <a:gd name="connsiteX0" fmla="*/ 0 w 271463"/>
              <a:gd name="connsiteY0" fmla="*/ 0 h 613429"/>
              <a:gd name="connsiteX1" fmla="*/ 271463 w 271463"/>
              <a:gd name="connsiteY1" fmla="*/ 0 h 613429"/>
              <a:gd name="connsiteX2" fmla="*/ 219820 w 271463"/>
              <a:gd name="connsiteY2" fmla="*/ 613429 h 613429"/>
              <a:gd name="connsiteX3" fmla="*/ 0 w 27146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3" h="613429">
                <a:moveTo>
                  <a:pt x="0" y="0"/>
                </a:moveTo>
                <a:lnTo>
                  <a:pt x="271463" y="0"/>
                </a:lnTo>
                <a:lnTo>
                  <a:pt x="21982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135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35001"/>
            <a:ext cx="8055866" cy="5291666"/>
          </a:xfrm>
        </p:spPr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0" name="任意多边形 49"/>
          <p:cNvSpPr/>
          <p:nvPr userDrawn="1"/>
        </p:nvSpPr>
        <p:spPr>
          <a:xfrm>
            <a:off x="1" y="6477000"/>
            <a:ext cx="791991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任意多边形 50"/>
          <p:cNvSpPr/>
          <p:nvPr userDrawn="1"/>
        </p:nvSpPr>
        <p:spPr>
          <a:xfrm>
            <a:off x="0" y="6336064"/>
            <a:ext cx="7791672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任意多边形 51"/>
          <p:cNvSpPr/>
          <p:nvPr userDrawn="1"/>
        </p:nvSpPr>
        <p:spPr>
          <a:xfrm>
            <a:off x="8403167" y="6163733"/>
            <a:ext cx="766052" cy="529167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/>
              <a:t>          </a:t>
            </a:r>
            <a:endParaRPr lang="zh-CN" altLang="en-US" sz="1350" dirty="0"/>
          </a:p>
        </p:txBody>
      </p:sp>
      <p:sp>
        <p:nvSpPr>
          <p:cNvPr id="53" name="任意多边形 52"/>
          <p:cNvSpPr/>
          <p:nvPr userDrawn="1"/>
        </p:nvSpPr>
        <p:spPr>
          <a:xfrm>
            <a:off x="8501632" y="6115049"/>
            <a:ext cx="667589" cy="529167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/>
              <a:t>          </a:t>
            </a:r>
            <a:endParaRPr lang="zh-CN" altLang="en-US" sz="1350" dirty="0"/>
          </a:p>
        </p:txBody>
      </p:sp>
      <p:sp>
        <p:nvSpPr>
          <p:cNvPr id="54" name="灯片编号占位符 1"/>
          <p:cNvSpPr>
            <a:spLocks noGrp="1"/>
          </p:cNvSpPr>
          <p:nvPr>
            <p:ph type="sldNum" sz="quarter" idx="14"/>
          </p:nvPr>
        </p:nvSpPr>
        <p:spPr>
          <a:xfrm>
            <a:off x="8623298" y="6142411"/>
            <a:ext cx="460164" cy="461588"/>
          </a:xfrm>
        </p:spPr>
        <p:txBody>
          <a:bodyPr/>
          <a:lstStyle/>
          <a:p>
            <a:fld id="{27C45CD9-0508-4D1E-923D-4DFDAA610D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55" name="组合 54"/>
          <p:cNvGrpSpPr>
            <a:grpSpLocks noChangeAspect="1"/>
          </p:cNvGrpSpPr>
          <p:nvPr userDrawn="1"/>
        </p:nvGrpSpPr>
        <p:grpSpPr>
          <a:xfrm>
            <a:off x="137516" y="6473825"/>
            <a:ext cx="1683197" cy="284152"/>
            <a:chOff x="8729725" y="4570716"/>
            <a:chExt cx="2830513" cy="477838"/>
          </a:xfrm>
          <a:solidFill>
            <a:schemeClr val="accent4"/>
          </a:solidFill>
        </p:grpSpPr>
        <p:sp>
          <p:nvSpPr>
            <p:cNvPr id="56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9017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228093" y="221381"/>
            <a:ext cx="8124229" cy="5833980"/>
          </a:xfrm>
        </p:spPr>
        <p:txBody>
          <a:bodyPr anchor="t"/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-16989" y="385562"/>
            <a:ext cx="1488080" cy="640515"/>
          </a:xfrm>
          <a:solidFill>
            <a:schemeClr val="accent1"/>
          </a:solidFill>
          <a:effectLst>
            <a:outerShdw dist="127000" dir="2040000" algn="ctr" rotWithShape="0">
              <a:schemeClr val="accent2"/>
            </a:outerShdw>
          </a:effectLst>
        </p:spPr>
        <p:txBody>
          <a:bodyPr wrap="square" lIns="180000" tIns="180000" rIns="180000" bIns="180000">
            <a:sp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bg2"/>
                </a:solidFill>
                <a:effectLst/>
              </a:defRPr>
            </a:lvl1pPr>
          </a:lstStyle>
          <a:p>
            <a:pPr lvl="0"/>
            <a:r>
              <a:rPr lang="zh-CN" altLang="en-US" dirty="0" smtClean="0"/>
              <a:t>图片说明</a:t>
            </a:r>
            <a:endParaRPr lang="zh-CN" altLang="en-US" dirty="0"/>
          </a:p>
        </p:txBody>
      </p:sp>
      <p:sp>
        <p:nvSpPr>
          <p:cNvPr id="50" name="任意多边形 49"/>
          <p:cNvSpPr/>
          <p:nvPr userDrawn="1"/>
        </p:nvSpPr>
        <p:spPr>
          <a:xfrm>
            <a:off x="1" y="6477000"/>
            <a:ext cx="791991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任意多边形 50"/>
          <p:cNvSpPr/>
          <p:nvPr userDrawn="1"/>
        </p:nvSpPr>
        <p:spPr>
          <a:xfrm>
            <a:off x="0" y="6336064"/>
            <a:ext cx="7791672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任意多边形 51"/>
          <p:cNvSpPr/>
          <p:nvPr userDrawn="1"/>
        </p:nvSpPr>
        <p:spPr>
          <a:xfrm>
            <a:off x="8403167" y="6163733"/>
            <a:ext cx="766052" cy="529167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/>
              <a:t>          </a:t>
            </a:r>
            <a:endParaRPr lang="zh-CN" altLang="en-US" sz="1350" dirty="0"/>
          </a:p>
        </p:txBody>
      </p:sp>
      <p:sp>
        <p:nvSpPr>
          <p:cNvPr id="53" name="任意多边形 52"/>
          <p:cNvSpPr/>
          <p:nvPr userDrawn="1"/>
        </p:nvSpPr>
        <p:spPr>
          <a:xfrm>
            <a:off x="8501632" y="6115049"/>
            <a:ext cx="667589" cy="529167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smtClean="0"/>
              <a:t>          </a:t>
            </a:r>
            <a:endParaRPr lang="zh-CN" altLang="en-US" sz="1350" dirty="0"/>
          </a:p>
        </p:txBody>
      </p:sp>
      <p:sp>
        <p:nvSpPr>
          <p:cNvPr id="54" name="灯片编号占位符 1"/>
          <p:cNvSpPr>
            <a:spLocks noGrp="1"/>
          </p:cNvSpPr>
          <p:nvPr>
            <p:ph type="sldNum" sz="quarter" idx="15"/>
          </p:nvPr>
        </p:nvSpPr>
        <p:spPr>
          <a:xfrm>
            <a:off x="8623298" y="6142411"/>
            <a:ext cx="460164" cy="461588"/>
          </a:xfrm>
        </p:spPr>
        <p:txBody>
          <a:bodyPr/>
          <a:lstStyle/>
          <a:p>
            <a:fld id="{27C45CD9-0508-4D1E-923D-4DFDAA610D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55" name="组合 54"/>
          <p:cNvGrpSpPr>
            <a:grpSpLocks noChangeAspect="1"/>
          </p:cNvGrpSpPr>
          <p:nvPr userDrawn="1"/>
        </p:nvGrpSpPr>
        <p:grpSpPr>
          <a:xfrm>
            <a:off x="137516" y="6473825"/>
            <a:ext cx="1683197" cy="284152"/>
            <a:chOff x="8729725" y="4570716"/>
            <a:chExt cx="2830513" cy="477838"/>
          </a:xfrm>
          <a:solidFill>
            <a:schemeClr val="accent4"/>
          </a:solidFill>
        </p:grpSpPr>
        <p:sp>
          <p:nvSpPr>
            <p:cNvPr id="56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8229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608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深色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/>
        </p:nvSpPr>
        <p:spPr>
          <a:xfrm>
            <a:off x="1" y="-3176"/>
            <a:ext cx="914399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4067" y="781579"/>
            <a:ext cx="8055866" cy="52916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8895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23298" y="6142411"/>
            <a:ext cx="460164" cy="461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>
                <a:solidFill>
                  <a:schemeClr val="accent3"/>
                </a:solidFill>
                <a:latin typeface="+mn-lt"/>
              </a:defRPr>
            </a:lvl1pPr>
          </a:lstStyle>
          <a:p>
            <a:fld id="{27C45CD9-0508-4D1E-923D-4DFDAA610D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64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StyleGAN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杨彬鑫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631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Arbitrary Style Transfer in Real-time with Adaptive Instance </a:t>
            </a:r>
            <a:r>
              <a:rPr lang="en-US" altLang="zh-CN" dirty="0" smtClean="0"/>
              <a:t>Normalization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ICCV 2017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58" y="930275"/>
            <a:ext cx="3760445" cy="10075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58" y="1937858"/>
            <a:ext cx="6740137" cy="1187139"/>
          </a:xfrm>
          <a:prstGeom prst="rect">
            <a:avLst/>
          </a:prstGeom>
        </p:spPr>
      </p:pic>
      <p:pic>
        <p:nvPicPr>
          <p:cNvPr id="3074" name="Picture 2" descr="https://oscimg.oschina.net/oscnet/up-d8c6574fb27bf20100138ab19f5c62bb2f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58" y="3124997"/>
            <a:ext cx="7819252" cy="298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29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StyleGAN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897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Style-Based Generator Architecture for Generative Adversarial Networks </a:t>
            </a:r>
            <a:r>
              <a:rPr lang="en-US" altLang="zh-CN" dirty="0" smtClean="0"/>
              <a:t>(CVPR 2019)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746" y="1227668"/>
            <a:ext cx="5379308" cy="4574798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259492" y="1443412"/>
            <a:ext cx="8055866" cy="4698999"/>
          </a:xfrm>
        </p:spPr>
        <p:txBody>
          <a:bodyPr/>
          <a:lstStyle/>
          <a:p>
            <a:r>
              <a:rPr lang="en-US" altLang="zh-CN" dirty="0" smtClean="0"/>
              <a:t>Disentanglement</a:t>
            </a:r>
          </a:p>
          <a:p>
            <a:pPr lvl="1"/>
            <a:r>
              <a:rPr lang="en-US" altLang="zh-CN" dirty="0" smtClean="0"/>
              <a:t>Latent Space </a:t>
            </a:r>
          </a:p>
          <a:p>
            <a:pPr lvl="1"/>
            <a:r>
              <a:rPr lang="en-US" altLang="zh-CN" dirty="0"/>
              <a:t>Layers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68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Style-Based Generator Architecture for Generative Adversarial Networks </a:t>
            </a:r>
            <a:r>
              <a:rPr lang="en-US" altLang="zh-CN" dirty="0" smtClean="0"/>
              <a:t>(CVPR 2019)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55146"/>
            <a:ext cx="3950886" cy="51872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27" y="1004975"/>
            <a:ext cx="3930071" cy="508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0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Latent Space Disentanglement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908" y="1298119"/>
            <a:ext cx="5266554" cy="42212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98" y="1298119"/>
            <a:ext cx="1850000" cy="425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7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Latent </a:t>
            </a:r>
            <a:r>
              <a:rPr lang="en-US" altLang="zh-CN" dirty="0" smtClean="0"/>
              <a:t>Space Disentanglement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29" y="1508812"/>
            <a:ext cx="54197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2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Level Disentanglement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3" y="1062912"/>
            <a:ext cx="5379308" cy="457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1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Level Disentanglement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52" y="742411"/>
            <a:ext cx="473225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9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结束页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77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GAN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724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Generation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1026" name="Picture 2" descr="https://pic3.zhimg.com/80/v2-6286121d0904483dfef269f8093eb842_720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79548"/>
            <a:ext cx="8138251" cy="25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3380313"/>
            <a:ext cx="8055866" cy="2087835"/>
          </a:xfrm>
        </p:spPr>
        <p:txBody>
          <a:bodyPr/>
          <a:lstStyle/>
          <a:p>
            <a:r>
              <a:rPr lang="en-US" altLang="zh-CN" dirty="0" smtClean="0"/>
              <a:t>Hole in latent space</a:t>
            </a:r>
          </a:p>
          <a:p>
            <a:r>
              <a:rPr lang="en-US" altLang="zh-CN" dirty="0" smtClean="0"/>
              <a:t>MSE Error</a:t>
            </a:r>
            <a:endParaRPr lang="zh-CN" altLang="en-US" dirty="0"/>
          </a:p>
        </p:txBody>
      </p:sp>
      <p:pic>
        <p:nvPicPr>
          <p:cNvPr id="1028" name="Picture 4" descr="https://pic2.zhimg.com/80/v2-ff75e66a8b9042bcde8fbd69f570e045_720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68" y="4944876"/>
            <a:ext cx="6105182" cy="109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椭圆 2"/>
          <p:cNvSpPr/>
          <p:nvPr/>
        </p:nvSpPr>
        <p:spPr>
          <a:xfrm>
            <a:off x="4121512" y="3590925"/>
            <a:ext cx="809625" cy="8333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578837" y="3590925"/>
            <a:ext cx="809625" cy="8333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931387" y="3590925"/>
            <a:ext cx="809625" cy="8333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4526324" y="3800475"/>
            <a:ext cx="1350601" cy="38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5876925" y="3852662"/>
            <a:ext cx="1381125" cy="164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4485133" y="4048125"/>
            <a:ext cx="1391792" cy="2106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876925" y="4076338"/>
            <a:ext cx="1381125" cy="182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28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GAN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67432" y="930275"/>
            <a:ext cx="8055866" cy="2087835"/>
          </a:xfrm>
        </p:spPr>
        <p:txBody>
          <a:bodyPr/>
          <a:lstStyle/>
          <a:p>
            <a:r>
              <a:rPr lang="en-US" altLang="zh-CN" dirty="0" smtClean="0"/>
              <a:t>Full latent space</a:t>
            </a:r>
          </a:p>
          <a:p>
            <a:r>
              <a:rPr lang="en-US" altLang="zh-CN" dirty="0" smtClean="0"/>
              <a:t>Better objective function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939032" y="2693326"/>
            <a:ext cx="352425" cy="990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52600" y="3779176"/>
            <a:ext cx="876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Noise Vector</a:t>
            </a:r>
            <a:endParaRPr lang="zh-CN" altLang="en-US" dirty="0"/>
          </a:p>
        </p:txBody>
      </p:sp>
      <p:sp>
        <p:nvSpPr>
          <p:cNvPr id="8" name="梯形 7"/>
          <p:cNvSpPr/>
          <p:nvPr/>
        </p:nvSpPr>
        <p:spPr>
          <a:xfrm rot="16200000">
            <a:off x="2876551" y="2926688"/>
            <a:ext cx="819150" cy="523875"/>
          </a:xfrm>
          <a:prstGeom prst="trapezoi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83679" y="3779176"/>
            <a:ext cx="1257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Generator/Decoder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280795" y="2726662"/>
            <a:ext cx="923925" cy="9239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梯形 13"/>
          <p:cNvSpPr/>
          <p:nvPr/>
        </p:nvSpPr>
        <p:spPr>
          <a:xfrm rot="5400000">
            <a:off x="5710237" y="2926687"/>
            <a:ext cx="819150" cy="523875"/>
          </a:xfrm>
          <a:prstGeom prst="trapezoid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53062" y="3779176"/>
            <a:ext cx="158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Discriminator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328421" y="3839911"/>
            <a:ext cx="87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Image</a:t>
            </a:r>
            <a:endParaRPr lang="zh-CN" altLang="en-US" dirty="0"/>
          </a:p>
        </p:txBody>
      </p:sp>
      <p:sp>
        <p:nvSpPr>
          <p:cNvPr id="12" name="右箭头 11"/>
          <p:cNvSpPr/>
          <p:nvPr/>
        </p:nvSpPr>
        <p:spPr>
          <a:xfrm>
            <a:off x="2411211" y="3049255"/>
            <a:ext cx="533400" cy="278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3667818" y="3043247"/>
            <a:ext cx="533400" cy="278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5296204" y="3043247"/>
            <a:ext cx="533400" cy="278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57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pic>
        <p:nvPicPr>
          <p:cNvPr id="3076" name="Picture 4" descr="枯葉蝶屬枯葉蝶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38" y="1889620"/>
            <a:ext cx="2021403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艷粉蝶屬艷粉蝶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5" y="1889620"/>
            <a:ext cx="2019300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「比比鳥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0" y="4795175"/>
            <a:ext cx="1264260" cy="12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眼節蝶屬青眼蛺蝶0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38" y="1889621"/>
            <a:ext cx="2071687" cy="138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776383" y="3237221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Brown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576203" y="3196721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veins</a:t>
            </a:r>
            <a:endParaRPr lang="zh-TW" altLang="en-US" sz="2400" dirty="0"/>
          </a:p>
        </p:txBody>
      </p:sp>
      <p:pic>
        <p:nvPicPr>
          <p:cNvPr id="3084" name="Picture 12" descr="相關圖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85" y="4618345"/>
            <a:ext cx="2285587" cy="16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「比比鳥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08" y="4618345"/>
            <a:ext cx="1617921" cy="161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語音泡泡: 圓角矩形 7"/>
          <p:cNvSpPr/>
          <p:nvPr/>
        </p:nvSpPr>
        <p:spPr>
          <a:xfrm>
            <a:off x="714380" y="3828857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are not brown</a:t>
            </a:r>
            <a:endParaRPr lang="zh-TW" altLang="en-US" sz="2400" dirty="0"/>
          </a:p>
        </p:txBody>
      </p:sp>
      <p:sp>
        <p:nvSpPr>
          <p:cNvPr id="17" name="語音泡泡: 圓角矩形 16"/>
          <p:cNvSpPr/>
          <p:nvPr/>
        </p:nvSpPr>
        <p:spPr>
          <a:xfrm>
            <a:off x="3567115" y="3828857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Butterflies do not have veins</a:t>
            </a:r>
            <a:endParaRPr lang="zh-TW" altLang="en-US" sz="2000" dirty="0"/>
          </a:p>
        </p:txBody>
      </p:sp>
      <p:sp>
        <p:nvSpPr>
          <p:cNvPr id="9" name="箭號: 向右 8"/>
          <p:cNvSpPr/>
          <p:nvPr/>
        </p:nvSpPr>
        <p:spPr>
          <a:xfrm>
            <a:off x="2732870" y="2229554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/>
          <p:cNvSpPr/>
          <p:nvPr/>
        </p:nvSpPr>
        <p:spPr>
          <a:xfrm>
            <a:off x="5495118" y="2229554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/>
          <p:cNvSpPr/>
          <p:nvPr/>
        </p:nvSpPr>
        <p:spPr>
          <a:xfrm>
            <a:off x="2531549" y="5037529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/>
          <p:cNvSpPr/>
          <p:nvPr/>
        </p:nvSpPr>
        <p:spPr>
          <a:xfrm>
            <a:off x="5293797" y="5037529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語音泡泡: 圓角矩形 17"/>
          <p:cNvSpPr/>
          <p:nvPr/>
        </p:nvSpPr>
        <p:spPr>
          <a:xfrm>
            <a:off x="6419850" y="3828857"/>
            <a:ext cx="2095500" cy="789488"/>
          </a:xfrm>
          <a:prstGeom prst="wedgeRoundRectCallout">
            <a:avLst>
              <a:gd name="adj1" fmla="val -27067"/>
              <a:gd name="adj2" fmla="val 66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……..</a:t>
            </a:r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296B017-47EF-473B-B4E8-24D444ECCB2F}"/>
              </a:ext>
            </a:extLst>
          </p:cNvPr>
          <p:cNvSpPr/>
          <p:nvPr/>
        </p:nvSpPr>
        <p:spPr>
          <a:xfrm>
            <a:off x="6766930" y="1277630"/>
            <a:ext cx="1996623" cy="8500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C361666-E100-4728-8A20-24C4B8A634AD}"/>
              </a:ext>
            </a:extLst>
          </p:cNvPr>
          <p:cNvSpPr/>
          <p:nvPr/>
        </p:nvSpPr>
        <p:spPr>
          <a:xfrm>
            <a:off x="6766930" y="5731398"/>
            <a:ext cx="1999796" cy="8500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2724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8" grpId="0" animBg="1"/>
      <p:bldP spid="17" grpId="0" animBg="1"/>
      <p:bldP spid="9" grpId="0" animBg="1"/>
      <p:bldP spid="19" grpId="0" animBg="1"/>
      <p:bldP spid="20" grpId="0" animBg="1"/>
      <p:bldP spid="21" grpId="0" animBg="1"/>
      <p:bldP spid="18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969612" y="607382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images: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576" y="6111526"/>
            <a:ext cx="540000" cy="54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12" y="6111526"/>
            <a:ext cx="540000" cy="54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658" y="6111526"/>
            <a:ext cx="540000" cy="54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94" y="6111526"/>
            <a:ext cx="540000" cy="54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355" y="3361364"/>
            <a:ext cx="2081864" cy="549612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20473" y="38887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4812" y="3381118"/>
            <a:ext cx="2071064" cy="521908"/>
          </a:xfrm>
          <a:prstGeom prst="rect">
            <a:avLst/>
          </a:prstGeom>
        </p:spPr>
      </p:pic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18935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9686" y="3367928"/>
            <a:ext cx="2106868" cy="524567"/>
          </a:xfrm>
          <a:prstGeom prst="rect">
            <a:avLst/>
          </a:prstGeom>
        </p:spPr>
      </p:pic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30420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614D0B7-CEF8-45D0-93A3-FB9689805750}"/>
              </a:ext>
            </a:extLst>
          </p:cNvPr>
          <p:cNvSpPr txBox="1"/>
          <p:nvPr/>
        </p:nvSpPr>
        <p:spPr>
          <a:xfrm>
            <a:off x="5296576" y="426079"/>
            <a:ext cx="345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is where the term</a:t>
            </a:r>
            <a:r>
              <a:rPr lang="zh-TW" altLang="en-US" sz="2400" dirty="0"/>
              <a:t> </a:t>
            </a:r>
            <a:r>
              <a:rPr lang="en-US" altLang="zh-TW" sz="2400" dirty="0"/>
              <a:t>“</a:t>
            </a:r>
            <a:r>
              <a:rPr lang="en-US" altLang="zh-TW" sz="2400" b="1" i="1" dirty="0"/>
              <a:t>adversarial</a:t>
            </a:r>
            <a:r>
              <a:rPr lang="en-US" altLang="zh-TW" sz="2400" dirty="0"/>
              <a:t>” comes from.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46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AdaIN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936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Arbitrary Style Transfer in Real-time with Adaptive Instance </a:t>
            </a:r>
            <a:r>
              <a:rPr lang="en-US" altLang="zh-CN" dirty="0" smtClean="0"/>
              <a:t>Normalization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ICCV 2017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pic>
        <p:nvPicPr>
          <p:cNvPr id="1026" name="Picture 2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45" y="1050449"/>
            <a:ext cx="7772365" cy="221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937" y="3382357"/>
            <a:ext cx="4562514" cy="27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9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Arbitrary Style Transfer in Real-time with Adaptive Instance </a:t>
            </a:r>
            <a:r>
              <a:rPr lang="en-US" altLang="zh-CN" dirty="0" smtClean="0"/>
              <a:t>Normalization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ICCV 2017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pic>
        <p:nvPicPr>
          <p:cNvPr id="2050" name="Picture 2" descr="https://pic3.zhimg.com/80/v2-e4e1b1ea08d8c9b9b457dfc39d58015e_72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852" y="973205"/>
            <a:ext cx="4712727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06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teach">
      <a:dk1>
        <a:srgbClr val="11344A"/>
      </a:dk1>
      <a:lt1>
        <a:srgbClr val="E6F5FF"/>
      </a:lt1>
      <a:dk2>
        <a:srgbClr val="11344A"/>
      </a:dk2>
      <a:lt2>
        <a:srgbClr val="E6F5FF"/>
      </a:lt2>
      <a:accent1>
        <a:srgbClr val="115D8A"/>
      </a:accent1>
      <a:accent2>
        <a:srgbClr val="19B5CA"/>
      </a:accent2>
      <a:accent3>
        <a:srgbClr val="FFCA0F"/>
      </a:accent3>
      <a:accent4>
        <a:srgbClr val="D28527"/>
      </a:accent4>
      <a:accent5>
        <a:srgbClr val="CE2424"/>
      </a:accent5>
      <a:accent6>
        <a:srgbClr val="37990E"/>
      </a:accent6>
      <a:hlink>
        <a:srgbClr val="0563C1"/>
      </a:hlink>
      <a:folHlink>
        <a:srgbClr val="954F72"/>
      </a:folHlink>
    </a:clrScheme>
    <a:fontScheme name="teach">
      <a:majorFont>
        <a:latin typeface="Candara"/>
        <a:ea typeface="微软雅黑"/>
        <a:cs typeface=""/>
      </a:majorFont>
      <a:minorFont>
        <a:latin typeface="Candara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</TotalTime>
  <Words>261</Words>
  <Application>Microsoft Office PowerPoint</Application>
  <PresentationFormat>全屏显示(4:3)</PresentationFormat>
  <Paragraphs>86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新細明體</vt:lpstr>
      <vt:lpstr>等线</vt:lpstr>
      <vt:lpstr>微软雅黑</vt:lpstr>
      <vt:lpstr>Arial</vt:lpstr>
      <vt:lpstr>Candara</vt:lpstr>
      <vt:lpstr>Wingdings</vt:lpstr>
      <vt:lpstr>Office 主题​​</vt:lpstr>
      <vt:lpstr>StyleGAN</vt:lpstr>
      <vt:lpstr>GAN</vt:lpstr>
      <vt:lpstr>Generation</vt:lpstr>
      <vt:lpstr>GAN</vt:lpstr>
      <vt:lpstr>Basic Idea of GAN</vt:lpstr>
      <vt:lpstr>Basic Idea of GAN</vt:lpstr>
      <vt:lpstr>AdaIN</vt:lpstr>
      <vt:lpstr>Arbitrary Style Transfer in Real-time with Adaptive Instance Normalization （ICCV 2017）</vt:lpstr>
      <vt:lpstr>Arbitrary Style Transfer in Real-time with Adaptive Instance Normalization （ICCV 2017）</vt:lpstr>
      <vt:lpstr>Arbitrary Style Transfer in Real-time with Adaptive Instance Normalization （ICCV 2017）</vt:lpstr>
      <vt:lpstr>StyleGAN</vt:lpstr>
      <vt:lpstr>A Style-Based Generator Architecture for Generative Adversarial Networks (CVPR 2019)</vt:lpstr>
      <vt:lpstr>A Style-Based Generator Architecture for Generative Adversarial Networks (CVPR 2019)</vt:lpstr>
      <vt:lpstr>Latent Space Disentanglement</vt:lpstr>
      <vt:lpstr>Latent Space Disentanglement</vt:lpstr>
      <vt:lpstr>Level Disentanglement</vt:lpstr>
      <vt:lpstr>Level Disentanglement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教务处PPT模板001</dc:title>
  <dc:creator>现代教育技术中心</dc:creator>
  <cp:lastModifiedBy>tennysonbc@outlook.com</cp:lastModifiedBy>
  <cp:revision>33</cp:revision>
  <dcterms:created xsi:type="dcterms:W3CDTF">2019-09-17T05:09:33Z</dcterms:created>
  <dcterms:modified xsi:type="dcterms:W3CDTF">2021-12-19T01:02:32Z</dcterms:modified>
</cp:coreProperties>
</file>